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04" r:id="rId4"/>
  </p:sldMasterIdLst>
  <p:notesMasterIdLst>
    <p:notesMasterId r:id="rId12"/>
  </p:notesMasterIdLst>
  <p:handoutMasterIdLst>
    <p:handoutMasterId r:id="rId13"/>
  </p:handoutMasterIdLst>
  <p:sldIdLst>
    <p:sldId id="3019" r:id="rId5"/>
    <p:sldId id="3040" r:id="rId6"/>
    <p:sldId id="3041" r:id="rId7"/>
    <p:sldId id="3042" r:id="rId8"/>
    <p:sldId id="3043" r:id="rId9"/>
    <p:sldId id="3044" r:id="rId10"/>
    <p:sldId id="3045" r:id="rId11"/>
  </p:sldIdLst>
  <p:sldSz cx="9144000" cy="5143500" type="screen16x9"/>
  <p:notesSz cx="6858000" cy="9926638"/>
  <p:defaultTextStyle>
    <a:defPPr>
      <a:defRPr lang="en-US"/>
    </a:defPPr>
    <a:lvl1pPr marL="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2285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22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374" userDrawn="1">
          <p15:clr>
            <a:srgbClr val="A4A3A4"/>
          </p15:clr>
        </p15:guide>
        <p15:guide id="5" pos="5386" userDrawn="1">
          <p15:clr>
            <a:srgbClr val="A4A3A4"/>
          </p15:clr>
        </p15:guide>
        <p15:guide id="6" orient="horz" pos="1087" userDrawn="1">
          <p15:clr>
            <a:srgbClr val="A4A3A4"/>
          </p15:clr>
        </p15:guide>
        <p15:guide id="7" orient="horz" pos="1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DBAB05"/>
    <a:srgbClr val="F6C314"/>
    <a:srgbClr val="8E8E8E"/>
    <a:srgbClr val="00421D"/>
    <a:srgbClr val="FAA61A"/>
    <a:srgbClr val="C5B922"/>
    <a:srgbClr val="95AA29"/>
    <a:srgbClr val="C3B8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450" autoAdjust="0"/>
  </p:normalViewPr>
  <p:slideViewPr>
    <p:cSldViewPr snapToGrid="0">
      <p:cViewPr>
        <p:scale>
          <a:sx n="100" d="100"/>
          <a:sy n="100" d="100"/>
        </p:scale>
        <p:origin x="-1272" y="-822"/>
      </p:cViewPr>
      <p:guideLst>
        <p:guide orient="horz" pos="2822"/>
        <p:guide orient="horz" pos="1087"/>
        <p:guide orient="horz" pos="1670"/>
        <p:guide pos="159"/>
        <p:guide pos="5602"/>
        <p:guide pos="374"/>
        <p:guide pos="5386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99" d="100"/>
          <a:sy n="99" d="100"/>
        </p:scale>
        <p:origin x="3920" y="184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tu-srv-fs\ptu_users\SOTK\OTPiTK\&#1043;&#1056;&#1048;&#1064;&#1048;&#1053;&#1040;%20&#1057;.&#1053;\&#1055;&#1088;&#1080;&#1082;&#1072;&#1079;&#1099;,%20&#1087;&#1080;&#1089;&#1100;&#1084;&#1072;%20&#1080;%20&#1088;&#1072;&#1089;&#1087;&#1086;&#1088;&#1103;&#1078;&#1077;&#1085;&#1080;&#1103;\&#1055;&#1048;&#1057;&#1068;&#1052;&#1040;\&#1058;&#1072;&#1084;&#1086;&#1078;&#1085;&#1080;\&#1084;&#1086;&#1080;%20&#1050;&#1055;&#1069;&#1044;&#1099;\&#1057;&#1083;&#1072;&#1081;&#1076;&#1099;%20&#1087;&#1086;%20&#1050;&#1055;&#1069;&#1044;\&#1055;&#1056;&#1044;%203%20&#1062;&#1069;&#1044;%202018%20-%20201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960866290572652"/>
          <c:y val="1.3245122657067475E-2"/>
          <c:w val="0.37358650244003655"/>
          <c:h val="0.38949218233753935"/>
        </c:manualLayout>
      </c:layout>
      <c:pie3DChart>
        <c:varyColors val="1"/>
        <c:ser>
          <c:idx val="0"/>
          <c:order val="0"/>
          <c:spPr>
            <a:solidFill>
              <a:srgbClr val="1D6846"/>
            </a:solidFill>
          </c:spPr>
          <c:explosion val="34"/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8022353250631865E-2"/>
                  <c:y val="-0.1498133417775515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ТПФК оформлено 5% ДТ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7992536935471E-2"/>
                  <c:y val="-7.425808863201484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/>
                      <a:t>ЦЭД оформлено 95% ДТ</a:t>
                    </a:r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[1]Лист1!$D$19:$D$20</c:f>
              <c:numCache>
                <c:formatCode>#,##0</c:formatCode>
                <c:ptCount val="2"/>
                <c:pt idx="0">
                  <c:v>34452</c:v>
                </c:pt>
                <c:pt idx="1">
                  <c:v>371146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50921399238967E-2"/>
          <c:y val="6.5369416752258339E-2"/>
          <c:w val="0.91964907860076106"/>
          <c:h val="0.934630583247741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п. 1 ст. 119</c:v>
                </c:pt>
              </c:strCache>
            </c:strRef>
          </c:tx>
          <c:spPr>
            <a:solidFill>
              <a:srgbClr val="88DFB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</c:v>
                </c:pt>
                <c:pt idx="1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п. 3 ст. 119</c:v>
                </c:pt>
              </c:strCache>
            </c:strRef>
          </c:tx>
          <c:spPr>
            <a:solidFill>
              <a:srgbClr val="007E39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0.3</c:v>
                </c:pt>
                <c:pt idx="1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п. 4, 7, 8 ст. 119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0.2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998400"/>
        <c:axId val="104999936"/>
        <c:axId val="0"/>
      </c:bar3DChart>
      <c:catAx>
        <c:axId val="10499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999936"/>
        <c:crosses val="autoZero"/>
        <c:auto val="1"/>
        <c:lblAlgn val="ctr"/>
        <c:lblOffset val="100"/>
        <c:noMultiLvlLbl val="0"/>
      </c:catAx>
      <c:valAx>
        <c:axId val="104999936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049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180293501048218E-2"/>
          <c:y val="7.1556337186983281E-3"/>
          <c:w val="0.96310272536687636"/>
          <c:h val="0.77287524710846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'2018 год- 2019'!$A$2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008000"/>
            </a:solidFill>
            <a:ln w="38100">
              <a:noFill/>
            </a:ln>
          </c:spPr>
          <c:invertIfNegative val="0"/>
          <c:dLbls>
            <c:dLbl>
              <c:idx val="0"/>
              <c:layout>
                <c:manualLayout>
                  <c:x val="0.19915793824772501"/>
                  <c:y val="3.6482826142684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34381551362682E-2"/>
                  <c:y val="-1.669647867696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'2018 год- 2019'!$B$1:$C$1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'2018 год- 2019'!$B$2:$C$2</c:f>
              <c:numCache>
                <c:formatCode>h:mm;@</c:formatCode>
                <c:ptCount val="2"/>
                <c:pt idx="0">
                  <c:v>6.7361111111111108E-2</c:v>
                </c:pt>
                <c:pt idx="1">
                  <c:v>4.7916666666666663E-2</c:v>
                </c:pt>
              </c:numCache>
            </c:numRef>
          </c:val>
        </c:ser>
        <c:ser>
          <c:idx val="1"/>
          <c:order val="1"/>
          <c:tx>
            <c:strRef>
              <c:f>'2018 год- 2019'!$A$3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1395803037758669E-2"/>
                  <c:y val="-1.35587147944382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831575663592539"/>
                  <c:y val="-2.4553010250882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'2018 год- 2019'!$B$1:$C$1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'2018 год- 2019'!$B$3:$C$3</c:f>
              <c:numCache>
                <c:formatCode>h:mm;@</c:formatCode>
                <c:ptCount val="2"/>
                <c:pt idx="0">
                  <c:v>3.1944444444444449E-2</c:v>
                </c:pt>
                <c:pt idx="1">
                  <c:v>1.8055555555555557E-2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340032"/>
        <c:axId val="115341568"/>
        <c:axId val="0"/>
      </c:bar3DChart>
      <c:catAx>
        <c:axId val="1153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5341568"/>
        <c:crosses val="autoZero"/>
        <c:auto val="1"/>
        <c:lblAlgn val="ctr"/>
        <c:lblOffset val="100"/>
        <c:noMultiLvlLbl val="0"/>
      </c:catAx>
      <c:valAx>
        <c:axId val="115341568"/>
        <c:scaling>
          <c:orientation val="minMax"/>
          <c:min val="0"/>
        </c:scaling>
        <c:delete val="1"/>
        <c:axPos val="l"/>
        <c:numFmt formatCode="h:mm;@" sourceLinked="1"/>
        <c:majorTickMark val="none"/>
        <c:minorTickMark val="none"/>
        <c:tickLblPos val="nextTo"/>
        <c:crossAx val="115340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178350278211715"/>
          <c:y val="0.8669679161269952"/>
          <c:w val="0.47411122666270494"/>
          <c:h val="8.7525044718015449E-2"/>
        </c:manualLayout>
      </c:layout>
      <c:overlay val="0"/>
    </c:legend>
    <c:plotVisOnly val="1"/>
    <c:dispBlanksAs val="gap"/>
    <c:showDLblsOverMax val="0"/>
  </c:chart>
  <c:spPr>
    <a:solidFill>
      <a:srgbClr val="00A651"/>
    </a:solidFill>
    <a:ln w="57150">
      <a:solidFill>
        <a:srgbClr val="008000"/>
      </a:solidFill>
      <a:prstDash val="solid"/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28668628144222E-2"/>
          <c:y val="6.6228305133760323E-2"/>
          <c:w val="0.93003938634785321"/>
          <c:h val="0.685455847006452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FF0000"/>
                </a:solidFill>
                <a:ln w="63500">
                  <a:solidFill>
                    <a:schemeClr val="accent3"/>
                  </a:solidFill>
                </a:ln>
                <a:effectLst/>
              </c:spPr>
            </c:marker>
            <c:bubble3D val="0"/>
          </c:dPt>
          <c:dPt>
            <c:idx val="9"/>
            <c:marker>
              <c:spPr>
                <a:solidFill>
                  <a:srgbClr val="C00000"/>
                </a:solidFill>
                <a:ln w="63500">
                  <a:solidFill>
                    <a:schemeClr val="accent3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1.8022933809995645E-2"/>
                  <c:y val="-0.114394345231040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300712009270233E-2"/>
                  <c:y val="-0.1083735902188805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800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920191939531057E-2"/>
                  <c:y val="-0.102352835206720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915817814242307E-2"/>
                  <c:y val="-9.6332080194560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13275338625539E-2"/>
                  <c:y val="-9.6332080194560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293756637451915E-2"/>
                  <c:y val="-0.102352835206720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776928714605015E-2"/>
                  <c:y val="-0.102352835206720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535398903737378E-2"/>
                  <c:y val="-9.6332080194560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095368343470332E-2"/>
                  <c:y val="-0.121209810588821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816312314785734E-2"/>
                  <c:y val="-9.7137690090366394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6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584857081431649E-2"/>
                  <c:y val="-0.10413564023075325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800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81100138044355E-2"/>
                  <c:y val="-0.105916805863668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0967249281445807E-3"/>
                  <c:y val="-9.8351319730549558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007E39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mmm\-yy</c:formatCode>
                <c:ptCount val="13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</c:numCache>
            </c:num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0.32500000000000001</c:v>
                </c:pt>
                <c:pt idx="1">
                  <c:v>0.34300000000000003</c:v>
                </c:pt>
                <c:pt idx="2">
                  <c:v>0.33</c:v>
                </c:pt>
                <c:pt idx="3">
                  <c:v>0.31</c:v>
                </c:pt>
                <c:pt idx="4">
                  <c:v>0.378</c:v>
                </c:pt>
                <c:pt idx="5">
                  <c:v>0.36099999999999999</c:v>
                </c:pt>
                <c:pt idx="6">
                  <c:v>0.35</c:v>
                </c:pt>
                <c:pt idx="7">
                  <c:v>0.38900000000000001</c:v>
                </c:pt>
                <c:pt idx="8">
                  <c:v>0.42099999999999999</c:v>
                </c:pt>
                <c:pt idx="9">
                  <c:v>0.46</c:v>
                </c:pt>
                <c:pt idx="10">
                  <c:v>0.502</c:v>
                </c:pt>
                <c:pt idx="11">
                  <c:v>0.72799999999999998</c:v>
                </c:pt>
                <c:pt idx="12">
                  <c:v>0.74099999999999999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829-4F7D-A29E-1C6A43939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58944"/>
        <c:axId val="40260736"/>
      </c:lineChart>
      <c:dateAx>
        <c:axId val="402589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60736"/>
        <c:crosses val="autoZero"/>
        <c:auto val="1"/>
        <c:lblOffset val="100"/>
        <c:baseTimeUnit val="months"/>
        <c:majorUnit val="1"/>
      </c:dateAx>
      <c:valAx>
        <c:axId val="4026073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4025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03820802232553E-2"/>
          <c:y val="6.0882650741997051E-2"/>
          <c:w val="0.91595763544710784"/>
          <c:h val="0.733397169859313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</c:v>
                </c:pt>
              </c:strCache>
            </c:strRef>
          </c:tx>
          <c:spPr>
            <a:ln w="34925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4469077457267711E-2"/>
                  <c:y val="-0.10220857020839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CFF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803501132476507E-2"/>
                  <c:y val="-0.102968808718526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dirty="0">
                        <a:solidFill>
                          <a:srgbClr val="99FFCC"/>
                        </a:solidFill>
                      </a:rPr>
                      <a:t>48,9%</a:t>
                    </a:r>
                    <a:endParaRPr lang="en-US" dirty="0">
                      <a:solidFill>
                        <a:srgbClr val="99FFC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777397757343008E-2"/>
                  <c:y val="-8.2434430884632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704838951001687E-2"/>
                  <c:y val="-7.9061652909862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684184289321096E-2"/>
                  <c:y val="-7.159043411599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224534755937058E-2"/>
                  <c:y val="-9.647487365885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190116756009348E-2"/>
                  <c:y val="-8.5539767305056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614856463035261E-2"/>
                  <c:y val="-7.5744909759878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537139555161151E-2"/>
                  <c:y val="-7.5018288611358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069754363517232E-2"/>
                  <c:y val="-8.10855739097776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66FF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761849728876344E-2"/>
                  <c:y val="-7.5062505911965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99FF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865949861471546E-2"/>
                  <c:y val="-7.0327336758401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18496772828818E-2"/>
                  <c:y val="-8.5300210284048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6.8372948514882131E-3"/>
                  <c:y val="-7.8191859427044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Лист1!$A$2:$A$14</c:f>
              <c:numCache>
                <c:formatCode>mmm\-yy</c:formatCode>
                <c:ptCount val="13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</c:numCache>
            </c:num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0.86799999999999999</c:v>
                </c:pt>
                <c:pt idx="1">
                  <c:v>0.879</c:v>
                </c:pt>
                <c:pt idx="2">
                  <c:v>0.878</c:v>
                </c:pt>
                <c:pt idx="3">
                  <c:v>0.88900000000000001</c:v>
                </c:pt>
                <c:pt idx="4">
                  <c:v>0.90700000000000003</c:v>
                </c:pt>
                <c:pt idx="5">
                  <c:v>0.90700000000000003</c:v>
                </c:pt>
                <c:pt idx="6">
                  <c:v>0.91700000000000004</c:v>
                </c:pt>
                <c:pt idx="7">
                  <c:v>0.88200000000000001</c:v>
                </c:pt>
                <c:pt idx="8">
                  <c:v>0.91500000000000004</c:v>
                </c:pt>
                <c:pt idx="9">
                  <c:v>0.90800000000000003</c:v>
                </c:pt>
                <c:pt idx="10">
                  <c:v>0.92400000000000004</c:v>
                </c:pt>
                <c:pt idx="11">
                  <c:v>0.92900000000000005</c:v>
                </c:pt>
                <c:pt idx="12">
                  <c:v>0.92800000000000005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829-4F7D-A29E-1C6A43939E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40361984"/>
        <c:axId val="40363520"/>
      </c:lineChart>
      <c:dateAx>
        <c:axId val="403619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635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40363520"/>
        <c:scaling>
          <c:orientation val="minMax"/>
          <c:min val="0.30000000000000004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A65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550735184958384E-2"/>
          <c:y val="6.6152277729015482E-2"/>
          <c:w val="0.90600328285872755"/>
          <c:h val="0.57706260570988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автоматического выпуска вывозимых товаров от количества автоматически зарегистрированных экспортных ДТ, поданных участниками ВЭД низкого уровня риска</c:v>
                </c:pt>
              </c:strCache>
            </c:strRef>
          </c:tx>
          <c:spPr>
            <a:ln w="22225" cap="rnd">
              <a:solidFill>
                <a:schemeClr val="accent5"/>
              </a:solidFill>
              <a:prstDash val="sysDash"/>
            </a:ln>
            <a:effectLst>
              <a:glow rad="114300">
                <a:schemeClr val="accent5">
                  <a:alpha val="12000"/>
                </a:schemeClr>
              </a:glow>
            </a:effectLst>
          </c:spPr>
          <c:marker>
            <c:symbol val="diamond"/>
            <c:size val="6"/>
            <c:spPr>
              <a:solidFill>
                <a:srgbClr val="CCFFCC"/>
              </a:solidFill>
            </c:spPr>
          </c:marker>
          <c:dLbls>
            <c:dLbl>
              <c:idx val="0"/>
              <c:layout>
                <c:manualLayout>
                  <c:x val="-1.8923821513519772E-2"/>
                  <c:y val="-5.6612771111725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350332154915316E-2"/>
                  <c:y val="-6.7265779559057673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99FFCC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6963004119527E-2"/>
                  <c:y val="-6.7935357991253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056374720497455E-2"/>
                  <c:y val="-6.2274078158648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29864079101956E-2"/>
                  <c:y val="-7.359663782385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203353437706408E-2"/>
                  <c:y val="-6.2274078158648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0563747204975E-2"/>
                  <c:y val="-6.7935357991253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0563747204975E-2"/>
                  <c:y val="-6.2274078158648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162360306329384E-2"/>
                  <c:y val="-6.827051784475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482885361893047E-2"/>
                  <c:y val="-7.3596637823857475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99FFCC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7187410354073427E-2"/>
                  <c:y val="-7.3148423334692625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99FFCC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2405908938334E-2"/>
                  <c:y val="-7.3148423334692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0322191161418091E-2"/>
                  <c:y val="-7.3148423334692625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CCFFCC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mmm\-yy</c:formatCode>
                <c:ptCount val="13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</c:numCache>
            </c:num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0.624</c:v>
                </c:pt>
                <c:pt idx="1">
                  <c:v>0.66100000000000003</c:v>
                </c:pt>
                <c:pt idx="2">
                  <c:v>0.63600000000000001</c:v>
                </c:pt>
                <c:pt idx="3">
                  <c:v>0.64800000000000002</c:v>
                </c:pt>
                <c:pt idx="4">
                  <c:v>0.58299999999999996</c:v>
                </c:pt>
                <c:pt idx="5">
                  <c:v>0.63</c:v>
                </c:pt>
                <c:pt idx="6">
                  <c:v>0.624</c:v>
                </c:pt>
                <c:pt idx="7">
                  <c:v>0.61099999999999999</c:v>
                </c:pt>
                <c:pt idx="8">
                  <c:v>0.65400000000000003</c:v>
                </c:pt>
                <c:pt idx="9">
                  <c:v>0.66400000000000003</c:v>
                </c:pt>
                <c:pt idx="10">
                  <c:v>0.77</c:v>
                </c:pt>
                <c:pt idx="11">
                  <c:v>0.79600000000000004</c:v>
                </c:pt>
                <c:pt idx="12">
                  <c:v>0.88200000000000001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6-4641-93B3-E22CC47ED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автоматического выпуска вывозимых товаров от общего количества зарегистрированных экспортных ДТ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1.174296155086242E-2"/>
                  <c:y val="-6.583358100122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66021925681108E-2"/>
                  <c:y val="-7.131971275132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008811566983565E-2"/>
                  <c:y val="-5.486131750101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57403877156046E-2"/>
                  <c:y val="-5.486131750101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31700032242291E-2"/>
                  <c:y val="-6.583358100122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137330791552354E-2"/>
                  <c:y val="-6.03474492511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597621586229817E-2"/>
                  <c:y val="-5.851873866775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651823097599436E-2"/>
                  <c:y val="-6.9491002167957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357434580237353E-2"/>
                  <c:y val="-6.21761598344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279144297873559E-2"/>
                  <c:y val="-6.21761598344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084314251744959E-2"/>
                  <c:y val="-8.046326566816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4596961389506825E-2"/>
                  <c:y val="-8.046326566816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075882826570561E-2"/>
                  <c:y val="-8.046326566816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mmm\-yy</c:formatCode>
                <c:ptCount val="13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</c:numCache>
            </c:numRef>
          </c:cat>
          <c:val>
            <c:numRef>
              <c:f>Лист1!$C$2:$C$14</c:f>
              <c:numCache>
                <c:formatCode>0.0%</c:formatCode>
                <c:ptCount val="13"/>
                <c:pt idx="0">
                  <c:v>0.36799999999999999</c:v>
                </c:pt>
                <c:pt idx="1">
                  <c:v>0.41</c:v>
                </c:pt>
                <c:pt idx="2">
                  <c:v>0.39500000000000002</c:v>
                </c:pt>
                <c:pt idx="3">
                  <c:v>0.40400000000000003</c:v>
                </c:pt>
                <c:pt idx="4">
                  <c:v>0.35199999999999998</c:v>
                </c:pt>
                <c:pt idx="5">
                  <c:v>0.36699999999999999</c:v>
                </c:pt>
                <c:pt idx="6">
                  <c:v>0.36899999999999999</c:v>
                </c:pt>
                <c:pt idx="7">
                  <c:v>0.37</c:v>
                </c:pt>
                <c:pt idx="8">
                  <c:v>0.41</c:v>
                </c:pt>
                <c:pt idx="9">
                  <c:v>0.40600000000000003</c:v>
                </c:pt>
                <c:pt idx="10">
                  <c:v>0.50700000000000001</c:v>
                </c:pt>
                <c:pt idx="11">
                  <c:v>0.52300000000000002</c:v>
                </c:pt>
                <c:pt idx="12">
                  <c:v>0.48299999999999998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77184"/>
        <c:axId val="32788864"/>
      </c:lineChart>
      <c:dateAx>
        <c:axId val="32877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88864"/>
        <c:crosses val="autoZero"/>
        <c:auto val="1"/>
        <c:lblOffset val="100"/>
        <c:baseTimeUnit val="months"/>
      </c:dateAx>
      <c:valAx>
        <c:axId val="3278886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77184"/>
        <c:crosses val="autoZero"/>
        <c:crossBetween val="between"/>
      </c:valAx>
      <c:spPr>
        <a:solidFill>
          <a:schemeClr val="accent6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4036115986803137E-3"/>
          <c:y val="0.81315981663959103"/>
          <c:w val="0.99334419594895007"/>
          <c:h val="0.16663298800774554"/>
        </c:manualLayout>
      </c:layout>
      <c:overlay val="0"/>
      <c:txPr>
        <a:bodyPr/>
        <a:lstStyle/>
        <a:p>
          <a:pPr>
            <a:defRPr sz="7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A65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893413937255953E-2"/>
          <c:y val="7.8215744891033764E-2"/>
          <c:w val="0.9349707744646969"/>
          <c:h val="0.541763244534614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автоматического выпуска ввозимых товаров от количества автоматически зарегистрированных ДТ с заявленными таможенными процедурами выпуска для внутреннего потребления и свободной таможенной зоны, поданных участниками ВЭД низкого уровня риска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672496534270831E-2"/>
                  <c:y val="-0.10675237962678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569675006294008E-2"/>
                  <c:y val="-0.11007522946025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93285132730193E-2"/>
                  <c:y val="-0.1017141499487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417323022802123E-2"/>
                  <c:y val="-0.10780888625356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272414190662427E-2"/>
                  <c:y val="-0.11405732154216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54559121630199E-2"/>
                  <c:y val="-0.11704416432452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715130918457025E-2"/>
                  <c:y val="-0.10710480993366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425317774637002E-2"/>
                  <c:y val="-0.1024187076211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211469000974718E-2"/>
                  <c:y val="-0.10780936760611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775590720521997E-2"/>
                  <c:y val="-9.1637553315526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454559121630199E-2"/>
                  <c:y val="-9.733516251906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4600015033793216E-2"/>
                  <c:y val="-9.733516251906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1533205112028118E-16"/>
                  <c:y val="-0.10428767412756929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007E5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mmm\-yy</c:formatCode>
                <c:ptCount val="13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</c:numCache>
            </c:num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0.39800000000000002</c:v>
                </c:pt>
                <c:pt idx="1">
                  <c:v>0.39100000000000001</c:v>
                </c:pt>
                <c:pt idx="2">
                  <c:v>0.29499999999999998</c:v>
                </c:pt>
                <c:pt idx="3">
                  <c:v>0.42599999999999999</c:v>
                </c:pt>
                <c:pt idx="4">
                  <c:v>0.34499999999999997</c:v>
                </c:pt>
                <c:pt idx="5">
                  <c:v>0.29499999999999998</c:v>
                </c:pt>
                <c:pt idx="6">
                  <c:v>0.30299999999999999</c:v>
                </c:pt>
                <c:pt idx="7">
                  <c:v>0.439</c:v>
                </c:pt>
                <c:pt idx="8">
                  <c:v>0.44600000000000001</c:v>
                </c:pt>
                <c:pt idx="9">
                  <c:v>0.51400000000000001</c:v>
                </c:pt>
                <c:pt idx="10">
                  <c:v>0.45500000000000002</c:v>
                </c:pt>
                <c:pt idx="11">
                  <c:v>0.45400000000000001</c:v>
                </c:pt>
                <c:pt idx="12">
                  <c:v>0.66100000000000003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6-4641-93B3-E22CC47ED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автоматического выпуска ввозимых товаров от общего количества зарегистрированных ДТ с заявленными таможенными процедурами выпуска для внутреннего потребления и свободной таможенной зоны</c:v>
                </c:pt>
              </c:strCache>
            </c:strRef>
          </c:tx>
          <c:marker>
            <c:symbol val="triangle"/>
            <c:size val="13"/>
          </c:marker>
          <c:dLbls>
            <c:dLbl>
              <c:idx val="0"/>
              <c:layout>
                <c:manualLayout>
                  <c:x val="-3.0668195143589445E-2"/>
                  <c:y val="-8.169201139992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93189505916987E-2"/>
                  <c:y val="-5.73582207701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95459670611325E-2"/>
                  <c:y val="-5.562009286803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81823648652079E-2"/>
                  <c:y val="-6.083447657441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34097571794722E-2"/>
                  <c:y val="-4.8667581259532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615913703550191E-2"/>
                  <c:y val="-5.9096348672289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43636773648906E-3"/>
                  <c:y val="-4.171506965102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727279560815099E-2"/>
                  <c:y val="-5.562009286803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154551604733589E-2"/>
                  <c:y val="-5.562009286803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300007516896608E-2"/>
                  <c:y val="-4.8667581259532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2581823648652079E-2"/>
                  <c:y val="-6.2572604476541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5727279560815099E-2"/>
                  <c:y val="-4.171506965102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2909118243261548E-3"/>
                  <c:y val="-7.647762769355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Лист1!$A$2:$A$14</c:f>
              <c:numCache>
                <c:formatCode>mmm\-yy</c:formatCode>
                <c:ptCount val="13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</c:numCache>
            </c:numRef>
          </c:cat>
          <c:val>
            <c:numRef>
              <c:f>Лист1!$C$2:$C$14</c:f>
              <c:numCache>
                <c:formatCode>0.0%</c:formatCode>
                <c:ptCount val="13"/>
                <c:pt idx="0">
                  <c:v>6.7000000000000004E-2</c:v>
                </c:pt>
                <c:pt idx="1">
                  <c:v>8.1000000000000003E-2</c:v>
                </c:pt>
                <c:pt idx="2">
                  <c:v>5.8000000000000003E-2</c:v>
                </c:pt>
                <c:pt idx="3">
                  <c:v>7.6999999999999999E-2</c:v>
                </c:pt>
                <c:pt idx="4">
                  <c:v>0.08</c:v>
                </c:pt>
                <c:pt idx="5">
                  <c:v>6.7000000000000004E-2</c:v>
                </c:pt>
                <c:pt idx="6">
                  <c:v>6.7000000000000004E-2</c:v>
                </c:pt>
                <c:pt idx="7">
                  <c:v>0.105</c:v>
                </c:pt>
                <c:pt idx="8">
                  <c:v>0.113</c:v>
                </c:pt>
                <c:pt idx="9">
                  <c:v>0.13700000000000001</c:v>
                </c:pt>
                <c:pt idx="10">
                  <c:v>0.13</c:v>
                </c:pt>
                <c:pt idx="11">
                  <c:v>0.183</c:v>
                </c:pt>
                <c:pt idx="12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2128"/>
        <c:axId val="32915840"/>
      </c:lineChart>
      <c:dateAx>
        <c:axId val="328321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15840"/>
        <c:crosses val="autoZero"/>
        <c:auto val="1"/>
        <c:lblOffset val="100"/>
        <c:baseTimeUnit val="months"/>
      </c:dateAx>
      <c:valAx>
        <c:axId val="32915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crossAx val="3283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270263161365429E-3"/>
          <c:y val="0.75265594803025648"/>
          <c:w val="0.9825854423214061"/>
          <c:h val="0.2468936442419457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28584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800" cy="498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1pPr>
    <a:lvl2pPr marL="343688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2pPr>
    <a:lvl3pPr marL="687377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3pPr>
    <a:lvl4pPr marL="1031065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4pPr>
    <a:lvl5pPr marL="1374753" algn="l" rtl="0" eaLnBrk="0" fontAlgn="base" hangingPunct="0">
      <a:spcBef>
        <a:spcPct val="30000"/>
      </a:spcBef>
      <a:spcAft>
        <a:spcPct val="0"/>
      </a:spcAft>
      <a:defRPr sz="902" kern="1200">
        <a:solidFill>
          <a:schemeClr val="tx1"/>
        </a:solidFill>
        <a:latin typeface="+mn-lt"/>
        <a:ea typeface="+mn-ea"/>
        <a:cs typeface="+mn-cs"/>
      </a:defRPr>
    </a:lvl5pPr>
    <a:lvl6pPr marL="1718441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6pPr>
    <a:lvl7pPr marL="2062129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7pPr>
    <a:lvl8pPr marL="2405818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8pPr>
    <a:lvl9pPr marL="2749505" algn="l" defTabSz="687377" rtl="0" eaLnBrk="1" latinLnBrk="0" hangingPunct="1">
      <a:defRPr sz="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2273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7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endParaRPr lang="ru-RU" sz="450"/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427" y="657953"/>
            <a:ext cx="4517526" cy="4283476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663476"/>
            <a:ext cx="5012266" cy="4104506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2701" y="653952"/>
            <a:ext cx="4655166" cy="4285151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970525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4" y="4970525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8" r:id="rId2"/>
    <p:sldLayoutId id="2147484737" r:id="rId3"/>
    <p:sldLayoutId id="2147484667" r:id="rId4"/>
    <p:sldLayoutId id="2147484668" r:id="rId5"/>
    <p:sldLayoutId id="2147484669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  <p:sldLayoutId id="2147484685" r:id="rId17"/>
    <p:sldLayoutId id="2147484686" r:id="rId18"/>
    <p:sldLayoutId id="2147484687" r:id="rId19"/>
    <p:sldLayoutId id="2147484688" r:id="rId20"/>
    <p:sldLayoutId id="2147484689" r:id="rId21"/>
    <p:sldLayoutId id="2147484690" r:id="rId22"/>
    <p:sldLayoutId id="2147484691" r:id="rId23"/>
    <p:sldLayoutId id="2147484692" r:id="rId24"/>
    <p:sldLayoutId id="2147484693" r:id="rId25"/>
    <p:sldLayoutId id="2147484694" r:id="rId26"/>
    <p:sldLayoutId id="2147484695" r:id="rId27"/>
    <p:sldLayoutId id="2147484696" r:id="rId28"/>
    <p:sldLayoutId id="2147484697" r:id="rId29"/>
    <p:sldLayoutId id="2147484698" r:id="rId30"/>
    <p:sldLayoutId id="2147484699" r:id="rId31"/>
    <p:sldLayoutId id="2147484700" r:id="rId32"/>
    <p:sldLayoutId id="2147484701" r:id="rId33"/>
    <p:sldLayoutId id="2147484702" r:id="rId34"/>
    <p:sldLayoutId id="2147484703" r:id="rId35"/>
    <p:sldLayoutId id="2147484467" r:id="rId36"/>
  </p:sldLayoutIdLst>
  <p:hf hd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209" y="1517715"/>
            <a:ext cx="8772212" cy="33842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 smtClean="0"/>
              <a:t>Приволжское таможенное управление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1600" dirty="0" smtClean="0"/>
              <a:t>                                                 </a:t>
            </a:r>
            <a:r>
              <a:rPr lang="ru-RU" sz="2000" dirty="0" smtClean="0"/>
              <a:t>                                                                             выступление </a:t>
            </a:r>
            <a:r>
              <a:rPr lang="ru-RU" sz="2000" dirty="0" smtClean="0"/>
              <a:t>заместителя </a:t>
            </a:r>
            <a:r>
              <a:rPr lang="ru-RU" sz="2000" dirty="0"/>
              <a:t>начальника отдела таможенных процедур и таможенного контроля Службы организации таможенного контроля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Приволжского </a:t>
            </a:r>
            <a:r>
              <a:rPr lang="ru-RU" sz="2000" dirty="0"/>
              <a:t>таможенного </a:t>
            </a:r>
            <a:r>
              <a:rPr lang="ru-RU" sz="2000" dirty="0" smtClean="0"/>
              <a:t>управления</a:t>
            </a:r>
            <a:br>
              <a:rPr lang="ru-RU" sz="2000" dirty="0" smtClean="0"/>
            </a:br>
            <a:r>
              <a:rPr lang="ru-RU" sz="2000" dirty="0" smtClean="0"/>
              <a:t>И.В. ГАЙНИТДИНОВА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                                           </a:t>
            </a:r>
            <a:br>
              <a:rPr lang="ru-RU" sz="20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8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6176"/>
            <a:ext cx="7515225" cy="498589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Концентрация таможенного декларирования товаров </a:t>
            </a:r>
            <a:br>
              <a:rPr lang="ru-RU" b="1" dirty="0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ru-RU" b="1" dirty="0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на Приволжском таможенном посту</a:t>
            </a:r>
            <a:endParaRPr lang="ru-R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48D1613F-7A5B-874D-8586-C0BFF8A76A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3058" y="4974008"/>
            <a:ext cx="1335424" cy="159567"/>
          </a:xfrm>
          <a:prstGeom prst="rect">
            <a:avLst/>
          </a:prstGeom>
        </p:spPr>
        <p:txBody>
          <a:bodyPr vert="horz" lIns="68570" tIns="34286" rIns="68570" bIns="34286" rtlCol="0" anchor="ctr"/>
          <a:lstStyle>
            <a:lvl1pPr algn="l">
              <a:defRPr sz="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4844" y="594762"/>
            <a:ext cx="5239552" cy="451300"/>
          </a:xfrm>
          <a:prstGeom prst="rect">
            <a:avLst/>
          </a:prstGeom>
        </p:spPr>
        <p:txBody>
          <a:bodyPr lIns="68570" tIns="34286" rIns="68570" bIns="34286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258600" y="2832837"/>
            <a:ext cx="5239552" cy="451300"/>
          </a:xfrm>
          <a:prstGeom prst="rect">
            <a:avLst/>
          </a:prstGeom>
        </p:spPr>
        <p:txBody>
          <a:bodyPr lIns="68570" tIns="34286" rIns="68570" bIns="34286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/>
          </a:p>
        </p:txBody>
      </p:sp>
      <p:graphicFrame>
        <p:nvGraphicFramePr>
          <p:cNvPr id="48" name="Диаграмм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003393"/>
              </p:ext>
            </p:extLst>
          </p:nvPr>
        </p:nvGraphicFramePr>
        <p:xfrm>
          <a:off x="-1649295" y="2353259"/>
          <a:ext cx="6120810" cy="458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Блок-схема: альтернативный процесс 49"/>
          <p:cNvSpPr/>
          <p:nvPr/>
        </p:nvSpPr>
        <p:spPr>
          <a:xfrm>
            <a:off x="165176" y="1066324"/>
            <a:ext cx="4105125" cy="853460"/>
          </a:xfrm>
          <a:prstGeom prst="flowChartAlternateProcess">
            <a:avLst/>
          </a:prstGeom>
          <a:solidFill>
            <a:srgbClr val="FFFF00"/>
          </a:soli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3" rIns="68561" bIns="34283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декабря 2019 года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Приволжском ЦЭД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сконцентрировано 95% декларационного массива всего региона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768997" y="1059340"/>
            <a:ext cx="4105125" cy="853460"/>
          </a:xfrm>
          <a:prstGeom prst="flowChartAlternateProcess">
            <a:avLst/>
          </a:prstGeom>
          <a:solidFill>
            <a:schemeClr val="accent5">
              <a:lumMod val="90000"/>
              <a:lumOff val="10000"/>
            </a:schemeClr>
          </a:soli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3" rIns="68561" bIns="34283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ТПФК в настоящее время осуществляется таможенное декларирование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9243" y="2245681"/>
            <a:ext cx="4105125" cy="2539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wrap="square" lIns="68574" tIns="34289" rIns="68574" bIns="34289" rtlCol="0">
            <a:spAutoFit/>
          </a:bodyPr>
          <a:lstStyle/>
          <a:p>
            <a:pPr algn="just" defTabSz="269975"/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ЦЭД соответствующей компетенции</a:t>
            </a:r>
            <a:endParaRPr lang="ru-RU" sz="1200" i="1" spc="-113" dirty="0">
              <a:solidFill>
                <a:schemeClr val="bg2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9243" y="2534923"/>
            <a:ext cx="4105125" cy="2539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wrap="square" lIns="68574" tIns="34289" rIns="68574" bIns="34289" rtlCol="0">
            <a:spAutoFit/>
          </a:bodyPr>
          <a:lstStyle/>
          <a:p>
            <a:pPr algn="just" defTabSz="269975"/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в разобранном, несобранном виде</a:t>
            </a:r>
            <a:endParaRPr lang="ru-RU" sz="1200" i="1" spc="-113" dirty="0">
              <a:solidFill>
                <a:schemeClr val="bg2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9000" y="2821056"/>
            <a:ext cx="4105125" cy="6232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wrap="square" lIns="68574" tIns="34289" rIns="68574" bIns="34289" rtlCol="0">
            <a:spAutoFit/>
          </a:bodyPr>
          <a:lstStyle/>
          <a:p>
            <a:pPr algn="just" defTabSz="269975"/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декларирование с представлением лицензий                    ФСТЭК России, разрешений КЭК России, лицензий ФСВТС России, разрешений </a:t>
            </a:r>
            <a:r>
              <a:rPr lang="ru-RU" sz="1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endParaRPr lang="ru-RU" sz="1200" i="1" spc="-113" dirty="0">
              <a:solidFill>
                <a:schemeClr val="bg2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9240" y="3488647"/>
            <a:ext cx="4105125" cy="2539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wrap="square" lIns="68574" tIns="34289" rIns="68574" bIns="34289" rtlCol="0">
            <a:spAutoFit/>
          </a:bodyPr>
          <a:lstStyle/>
          <a:p>
            <a:pPr algn="just" defTabSz="269975"/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до подачи декларации на товары</a:t>
            </a:r>
            <a:endParaRPr lang="ru-RU" sz="1200" i="1" spc="-113" dirty="0">
              <a:solidFill>
                <a:schemeClr val="bg2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8997" y="3786271"/>
            <a:ext cx="4105125" cy="4385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wrap="square" lIns="68574" tIns="34289" rIns="68574" bIns="34289" rtlCol="0">
            <a:spAutoFit/>
          </a:bodyPr>
          <a:lstStyle/>
          <a:p>
            <a:pPr algn="just" defTabSz="269975"/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таможенные процедуры, отличные от выпуска  для внутреннего потребления и экспорта</a:t>
            </a:r>
            <a:endParaRPr lang="ru-RU" sz="1200" i="1" spc="-113" dirty="0">
              <a:solidFill>
                <a:schemeClr val="bg2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549" y="2217608"/>
            <a:ext cx="582806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0,4%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68997" y="4254412"/>
            <a:ext cx="4105125" cy="2539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</p:spPr>
        <p:txBody>
          <a:bodyPr wrap="square" lIns="68574" tIns="34289" rIns="68574" bIns="34289" rtlCol="0">
            <a:spAutoFit/>
          </a:bodyPr>
          <a:lstStyle/>
          <a:p>
            <a:pPr algn="just" defTabSz="269975"/>
            <a:r>
              <a:rPr lang="ru-RU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Припасы без помещения под таможенную процедуру</a:t>
            </a:r>
            <a:endParaRPr lang="ru-RU" sz="1200" i="1" spc="-113" dirty="0">
              <a:solidFill>
                <a:schemeClr val="bg2"/>
              </a:solidFill>
              <a:latin typeface="Times New Roman" panose="02020603050405020304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70549" y="2540666"/>
            <a:ext cx="582806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0,6%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70549" y="2997026"/>
            <a:ext cx="582806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0,9%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0549" y="3471260"/>
            <a:ext cx="582806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0,8%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270549" y="3869909"/>
            <a:ext cx="582806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2%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70549" y="4224854"/>
            <a:ext cx="582806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 anchorCtr="0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0,3%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10800000">
            <a:off x="3848520" y="2249083"/>
            <a:ext cx="622996" cy="2262647"/>
          </a:xfrm>
          <a:prstGeom prst="rightBrace">
            <a:avLst/>
          </a:prstGeom>
          <a:noFill/>
          <a:ln w="50800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222724" y="4970525"/>
            <a:ext cx="405931" cy="172979"/>
          </a:xfrm>
        </p:spPr>
        <p:txBody>
          <a:bodyPr/>
          <a:lstStyle/>
          <a:p>
            <a:r>
              <a:rPr lang="ru-RU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92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6176"/>
            <a:ext cx="7496175" cy="498589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план концентрации таможенного декларирования </a:t>
            </a:r>
            <a:br>
              <a:rPr lang="ru-RU" b="1" dirty="0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ru-RU" b="1" dirty="0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товаров отдельной категории в приволжском ЦЭД </a:t>
            </a:r>
            <a:r>
              <a:rPr lang="ru-RU" b="1" dirty="0" err="1">
                <a:latin typeface="+mj-lt"/>
                <a:ea typeface="Roboto Light" panose="02000000000000000000" pitchFamily="2" charset="0"/>
                <a:cs typeface="Arial" panose="020B0604020202020204" pitchFamily="34" charset="0"/>
              </a:rPr>
              <a:t>пэт</a:t>
            </a:r>
            <a:endParaRPr lang="ru-R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8D1613F-7A5B-874D-8586-C0BFF8A76A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6888" y="4974008"/>
            <a:ext cx="1281593" cy="169492"/>
          </a:xfrm>
          <a:prstGeom prst="rect">
            <a:avLst/>
          </a:prstGeom>
        </p:spPr>
        <p:txBody>
          <a:bodyPr vert="horz" lIns="68570" tIns="34286" rIns="68570" bIns="34286" rtlCol="0" anchor="ctr"/>
          <a:lstStyle>
            <a:lvl1pPr algn="l">
              <a:defRPr sz="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086208" y="826231"/>
            <a:ext cx="6802964" cy="568231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</p:spPr>
        <p:txBody>
          <a:bodyPr lIns="68570" tIns="34286" rIns="68570" bIns="34286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226889" y="1528760"/>
            <a:ext cx="1778037" cy="2134480"/>
            <a:chOff x="4756721" y="1531800"/>
            <a:chExt cx="1778037" cy="2134480"/>
          </a:xfrm>
          <a:solidFill>
            <a:srgbClr val="009900"/>
          </a:solidFill>
        </p:grpSpPr>
        <p:sp>
          <p:nvSpPr>
            <p:cNvPr id="71" name="TextBox 70"/>
            <p:cNvSpPr txBox="1"/>
            <p:nvPr/>
          </p:nvSpPr>
          <p:spPr>
            <a:xfrm>
              <a:off x="4756721" y="1531800"/>
              <a:ext cx="177803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временный ввоз (допуск)/</a:t>
              </a:r>
            </a:p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временный вывоз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56721" y="2204940"/>
              <a:ext cx="148363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реэкспорт/</a:t>
              </a:r>
            </a:p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реимпорт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56722" y="3204615"/>
              <a:ext cx="148363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таможенный склад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756721" y="2691775"/>
              <a:ext cx="148363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беспошлинная торговля</a:t>
              </a: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1115907" y="875215"/>
            <a:ext cx="6773265" cy="519247"/>
          </a:xfrm>
          <a:prstGeom prst="rect">
            <a:avLst/>
          </a:prstGeom>
          <a:solidFill>
            <a:schemeClr val="accent5">
              <a:lumMod val="90000"/>
              <a:lumOff val="1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период концентрации в ПТП ПЭТ декларирования в соответствии с таможенными процедурами: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54572" y="1528762"/>
            <a:ext cx="2308952" cy="1986990"/>
            <a:chOff x="340241" y="1470750"/>
            <a:chExt cx="2308952" cy="1986990"/>
          </a:xfrm>
          <a:solidFill>
            <a:srgbClr val="009900"/>
          </a:solidFill>
        </p:grpSpPr>
        <p:sp>
          <p:nvSpPr>
            <p:cNvPr id="70" name="TextBox 69"/>
            <p:cNvSpPr txBox="1"/>
            <p:nvPr/>
          </p:nvSpPr>
          <p:spPr>
            <a:xfrm>
              <a:off x="340241" y="1470750"/>
              <a:ext cx="23089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переработка на</a:t>
              </a:r>
            </a:p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таможенной территории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0241" y="2618588"/>
              <a:ext cx="206052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отказ в пользу государства***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3359" y="3180741"/>
              <a:ext cx="20274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Уничтожение***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0241" y="2030405"/>
              <a:ext cx="206052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переработка вне таможенной территории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457699" y="2059834"/>
            <a:ext cx="1872425" cy="715577"/>
          </a:xfrm>
          <a:prstGeom prst="rect">
            <a:avLst/>
          </a:prstGeom>
          <a:solidFill>
            <a:srgbClr val="CCFFCC"/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февраль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2020 года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595588" y="1728815"/>
            <a:ext cx="479228" cy="2128516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>
            <a:off x="1911793" y="1786308"/>
            <a:ext cx="479228" cy="2128516"/>
          </a:xfrm>
          <a:prstGeom prst="righ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7129824" y="2059834"/>
            <a:ext cx="1867648" cy="715577"/>
          </a:xfrm>
          <a:prstGeom prst="rect">
            <a:avLst/>
          </a:prstGeom>
          <a:solidFill>
            <a:srgbClr val="CCFFCC"/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м а р т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2020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484" y="4214566"/>
            <a:ext cx="8587895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***при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технической возможности подачи ДТ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 электронном виде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(уведомление и заключения государственных органов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222724" y="4970525"/>
            <a:ext cx="405931" cy="172979"/>
          </a:xfrm>
        </p:spPr>
        <p:txBody>
          <a:bodyPr/>
          <a:lstStyle/>
          <a:p>
            <a:r>
              <a:rPr lang="ru-RU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70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5897901" y="945353"/>
            <a:ext cx="3143334" cy="3678602"/>
          </a:xfrm>
          <a:prstGeom prst="rect">
            <a:avLst/>
          </a:prstGeom>
          <a:noFill/>
          <a:ln w="38100" cap="flat" cmpd="sng" algn="ctr">
            <a:solidFill>
              <a:srgbClr val="007E39"/>
            </a:solidFill>
            <a:prstDash val="solid"/>
            <a:miter lim="800000"/>
          </a:ln>
          <a:effectLst/>
        </p:spPr>
        <p:txBody>
          <a:bodyPr lIns="68574" tIns="34289" rIns="68574" bIns="34289" rtlCol="0" anchor="ctr"/>
          <a:lstStyle/>
          <a:p>
            <a:pPr algn="ctr" defTabSz="6857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E3E3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6176"/>
            <a:ext cx="7967042" cy="498589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Сроки ВЫПУСКА ТОВАРОВ на </a:t>
            </a:r>
            <a:r>
              <a:rPr lang="ru-RU" b="1" dirty="0" err="1"/>
              <a:t>цэд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Chart 5"/>
          <p:cNvGraphicFramePr/>
          <p:nvPr>
            <p:extLst>
              <p:ext uri="{D42A27DB-BD31-4B8C-83A1-F6EECF244321}">
                <p14:modId xmlns:p14="http://schemas.microsoft.com/office/powerpoint/2010/main" val="2178430724"/>
              </p:ext>
            </p:extLst>
          </p:nvPr>
        </p:nvGraphicFramePr>
        <p:xfrm>
          <a:off x="45173" y="898752"/>
          <a:ext cx="6072015" cy="213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12539" y="750472"/>
            <a:ext cx="5463283" cy="253916"/>
          </a:xfrm>
          <a:prstGeom prst="rect">
            <a:avLst/>
          </a:prstGeom>
          <a:noFill/>
          <a:ln w="38100">
            <a:solidFill>
              <a:srgbClr val="007E39"/>
            </a:solidFill>
          </a:ln>
        </p:spPr>
        <p:txBody>
          <a:bodyPr wrap="square" lIns="68574" tIns="34289" rIns="68574" bIns="34289" rtlCol="0" anchor="ctr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Выпуск товаров в рамках сроков, установленных ст. 119 ТК ЕАЭС</a:t>
            </a:r>
          </a:p>
        </p:txBody>
      </p:sp>
      <p:sp>
        <p:nvSpPr>
          <p:cNvPr id="47" name="Freeform: Shape 5"/>
          <p:cNvSpPr/>
          <p:nvPr/>
        </p:nvSpPr>
        <p:spPr>
          <a:xfrm>
            <a:off x="787087" y="3107507"/>
            <a:ext cx="299359" cy="285506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rgbClr val="88D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tr-TR"/>
          </a:p>
        </p:txBody>
      </p:sp>
      <p:grpSp>
        <p:nvGrpSpPr>
          <p:cNvPr id="48" name="Группа 47"/>
          <p:cNvGrpSpPr/>
          <p:nvPr/>
        </p:nvGrpSpPr>
        <p:grpSpPr>
          <a:xfrm>
            <a:off x="69210" y="3563052"/>
            <a:ext cx="1701713" cy="1145802"/>
            <a:chOff x="1103601" y="7690120"/>
            <a:chExt cx="3220750" cy="1527735"/>
          </a:xfrm>
          <a:solidFill>
            <a:srgbClr val="88DFB0"/>
          </a:solidFill>
        </p:grpSpPr>
        <p:sp>
          <p:nvSpPr>
            <p:cNvPr id="49" name="TextBox 48"/>
            <p:cNvSpPr txBox="1"/>
            <p:nvPr/>
          </p:nvSpPr>
          <p:spPr>
            <a:xfrm>
              <a:off x="1103601" y="7986749"/>
              <a:ext cx="322075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69975">
                <a:lnSpc>
                  <a:spcPct val="150000"/>
                </a:lnSpc>
              </a:pPr>
              <a:r>
                <a:rPr lang="ru-RU" sz="900" dirty="0">
                  <a:latin typeface="Times New Roman" panose="02020603050405020304" pitchFamily="18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(не позднее 4 часов с момента регистрации ДТ или с момента предъявления товаров при ПТД)</a:t>
              </a:r>
              <a:endParaRPr lang="ru-RU" sz="900" spc="-113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98866" y="7690120"/>
              <a:ext cx="31254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rPr>
                <a:t>п.1 ст.119 ТК ЕАЭС</a:t>
              </a:r>
            </a:p>
          </p:txBody>
        </p:sp>
      </p:grpSp>
      <p:sp>
        <p:nvSpPr>
          <p:cNvPr id="55" name="Freeform: Shape 5"/>
          <p:cNvSpPr/>
          <p:nvPr/>
        </p:nvSpPr>
        <p:spPr>
          <a:xfrm>
            <a:off x="2612211" y="3130264"/>
            <a:ext cx="299359" cy="285506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tr-TR"/>
          </a:p>
        </p:txBody>
      </p:sp>
      <p:grpSp>
        <p:nvGrpSpPr>
          <p:cNvPr id="56" name="Группа 55"/>
          <p:cNvGrpSpPr/>
          <p:nvPr/>
        </p:nvGrpSpPr>
        <p:grpSpPr>
          <a:xfrm>
            <a:off x="1890208" y="3597472"/>
            <a:ext cx="1759484" cy="1228771"/>
            <a:chOff x="1299208" y="7532331"/>
            <a:chExt cx="3069887" cy="1828100"/>
          </a:xfrm>
          <a:solidFill>
            <a:srgbClr val="007E39"/>
          </a:solidFill>
        </p:grpSpPr>
        <p:sp>
          <p:nvSpPr>
            <p:cNvPr id="57" name="TextBox 56"/>
            <p:cNvSpPr txBox="1"/>
            <p:nvPr/>
          </p:nvSpPr>
          <p:spPr>
            <a:xfrm>
              <a:off x="1299208" y="7986750"/>
              <a:ext cx="3025142" cy="1373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69975">
                <a:lnSpc>
                  <a:spcPct val="150000"/>
                </a:lnSpc>
              </a:pPr>
              <a:r>
                <a:rPr lang="ru-RU" sz="900" dirty="0">
                  <a:latin typeface="Times New Roman" panose="02020603050405020304" pitchFamily="18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(не позднее дня, следующего за днём регистрации ДТ или предъявления товаров при ПТД)</a:t>
              </a:r>
              <a:endParaRPr lang="ru-RU" sz="900" spc="-113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43953" y="7532331"/>
              <a:ext cx="3025142" cy="4121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rPr>
                <a:t>п.3 ст.119 ТК ЕАЭС</a:t>
              </a:r>
            </a:p>
          </p:txBody>
        </p:sp>
      </p:grpSp>
      <p:sp>
        <p:nvSpPr>
          <p:cNvPr id="59" name="Freeform: Shape 5"/>
          <p:cNvSpPr/>
          <p:nvPr/>
        </p:nvSpPr>
        <p:spPr>
          <a:xfrm>
            <a:off x="4573065" y="3130264"/>
            <a:ext cx="299359" cy="285506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endParaRPr lang="tr-TR"/>
          </a:p>
        </p:txBody>
      </p:sp>
      <p:grpSp>
        <p:nvGrpSpPr>
          <p:cNvPr id="60" name="Группа 59"/>
          <p:cNvGrpSpPr/>
          <p:nvPr/>
        </p:nvGrpSpPr>
        <p:grpSpPr>
          <a:xfrm>
            <a:off x="3756172" y="3597480"/>
            <a:ext cx="1868648" cy="944344"/>
            <a:chOff x="1184754" y="7690120"/>
            <a:chExt cx="3260353" cy="1259125"/>
          </a:xfrm>
          <a:solidFill>
            <a:srgbClr val="FFC000">
              <a:alpha val="50000"/>
            </a:srgbClr>
          </a:solidFill>
        </p:grpSpPr>
        <p:sp>
          <p:nvSpPr>
            <p:cNvPr id="61" name="TextBox 60"/>
            <p:cNvSpPr txBox="1"/>
            <p:nvPr/>
          </p:nvSpPr>
          <p:spPr>
            <a:xfrm>
              <a:off x="1184754" y="7995137"/>
              <a:ext cx="326035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69975">
                <a:lnSpc>
                  <a:spcPct val="150000"/>
                </a:lnSpc>
              </a:pPr>
              <a:r>
                <a:rPr lang="ru-RU" sz="900" dirty="0">
                  <a:latin typeface="Times New Roman" panose="02020603050405020304" pitchFamily="18" charset="0"/>
                  <a:ea typeface="Roboto Light" panose="02000000000000000000" pitchFamily="2" charset="0"/>
                  <a:cs typeface="Times New Roman" panose="02020603050405020304" pitchFamily="18" charset="0"/>
                </a:rPr>
                <a:t>(позднее дня, следующего за днём регистрации ДТ или момента предъявления товаров при ПТД )</a:t>
              </a:r>
              <a:endParaRPr lang="ru-RU" sz="900" spc="-113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84754" y="7690120"/>
              <a:ext cx="326035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rPr>
                <a:t>п.4,7,8 ст.119 ТК ЕАЭС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64396" y="1517654"/>
            <a:ext cx="641038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92,5%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29967" y="1514397"/>
            <a:ext cx="549667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7,2%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226155" y="1514398"/>
            <a:ext cx="549667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0,3%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794229" y="2371378"/>
            <a:ext cx="641038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90,5%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649692" y="2371959"/>
            <a:ext cx="549667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7,9%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879634" y="2371379"/>
            <a:ext cx="549667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1,6%</a:t>
            </a:r>
          </a:p>
        </p:txBody>
      </p:sp>
      <p:cxnSp>
        <p:nvCxnSpPr>
          <p:cNvPr id="71" name="Соединительная линия уступом 70"/>
          <p:cNvCxnSpPr/>
          <p:nvPr/>
        </p:nvCxnSpPr>
        <p:spPr>
          <a:xfrm flipV="1">
            <a:off x="935550" y="2030867"/>
            <a:ext cx="1674000" cy="177263"/>
          </a:xfrm>
          <a:prstGeom prst="bentConnector3">
            <a:avLst>
              <a:gd name="adj1" fmla="val 259"/>
            </a:avLst>
          </a:prstGeom>
          <a:ln w="1905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 rot="10800000">
            <a:off x="3016496" y="2030867"/>
            <a:ext cx="1674000" cy="184647"/>
          </a:xfrm>
          <a:prstGeom prst="bentConnector3">
            <a:avLst>
              <a:gd name="adj1" fmla="val -32"/>
            </a:avLst>
          </a:prstGeom>
          <a:ln w="1905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10045" y="1975228"/>
            <a:ext cx="641038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solidFill>
                  <a:srgbClr val="007E39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98,4%</a:t>
            </a:r>
          </a:p>
        </p:txBody>
      </p:sp>
      <p:cxnSp>
        <p:nvCxnSpPr>
          <p:cNvPr id="98" name="Соединительная линия уступом 97"/>
          <p:cNvCxnSpPr/>
          <p:nvPr/>
        </p:nvCxnSpPr>
        <p:spPr>
          <a:xfrm flipV="1">
            <a:off x="936763" y="1157188"/>
            <a:ext cx="1944000" cy="189000"/>
          </a:xfrm>
          <a:prstGeom prst="bentConnector3">
            <a:avLst>
              <a:gd name="adj1" fmla="val 84"/>
            </a:avLst>
          </a:prstGeom>
          <a:ln w="1905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 rot="10800000">
            <a:off x="3369584" y="1157188"/>
            <a:ext cx="1944000" cy="189000"/>
          </a:xfrm>
          <a:prstGeom prst="bentConnector3">
            <a:avLst>
              <a:gd name="adj1" fmla="val 1717"/>
            </a:avLst>
          </a:prstGeom>
          <a:ln w="1905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2807112" y="1070383"/>
            <a:ext cx="641038" cy="288539"/>
          </a:xfrm>
          <a:prstGeom prst="rect">
            <a:avLst/>
          </a:prstGeom>
        </p:spPr>
        <p:txBody>
          <a:bodyPr wrap="none" lIns="68574" tIns="34289" rIns="68574" bIns="34289">
            <a:spAutoFit/>
          </a:bodyPr>
          <a:lstStyle/>
          <a:p>
            <a:r>
              <a:rPr lang="ru-RU" sz="1400" b="1" dirty="0">
                <a:solidFill>
                  <a:srgbClr val="007E39"/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99,7%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962522" y="1044780"/>
            <a:ext cx="3003212" cy="623248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Среднее время выпуска товаров, к которым не применялись меры</a:t>
            </a:r>
            <a:br>
              <a:rPr lang="ru-RU" sz="1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по минимизации рисков</a:t>
            </a:r>
          </a:p>
        </p:txBody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xmlns="" id="{48D1613F-7A5B-874D-8586-C0BFF8A76A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3057" y="4974008"/>
            <a:ext cx="1335424" cy="159567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8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4</a:t>
            </a:r>
            <a:endParaRPr lang="en-US" dirty="0"/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89898"/>
              </p:ext>
            </p:extLst>
          </p:nvPr>
        </p:nvGraphicFramePr>
        <p:xfrm>
          <a:off x="5897905" y="1845527"/>
          <a:ext cx="3143335" cy="277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222724" y="4970525"/>
            <a:ext cx="405931" cy="172979"/>
          </a:xfrm>
        </p:spPr>
        <p:txBody>
          <a:bodyPr/>
          <a:lstStyle/>
          <a:p>
            <a:r>
              <a:rPr lang="ru-RU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6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843" y="96176"/>
            <a:ext cx="7479907" cy="498589"/>
          </a:xfrm>
        </p:spPr>
        <p:txBody>
          <a:bodyPr>
            <a:noAutofit/>
          </a:bodyPr>
          <a:lstStyle/>
          <a:p>
            <a:pPr algn="just"/>
            <a:r>
              <a:rPr lang="ru-RU" sz="1650" b="1" dirty="0"/>
              <a:t>результаты применения технологии автоматической регистрации деклараций на товары в регионе деятельности Приволжского таможенного управления</a:t>
            </a:r>
            <a:endParaRPr lang="ru-RU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4843" y="594763"/>
            <a:ext cx="5239552" cy="451300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>
              <a:solidFill>
                <a:srgbClr val="5B9BD5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258600" y="2832837"/>
            <a:ext cx="5239552" cy="451300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>
              <a:solidFill>
                <a:srgbClr val="5B9BD5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25542515"/>
              </p:ext>
            </p:extLst>
          </p:nvPr>
        </p:nvGraphicFramePr>
        <p:xfrm>
          <a:off x="290384" y="3229942"/>
          <a:ext cx="8243352" cy="167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11439455"/>
              </p:ext>
            </p:extLst>
          </p:nvPr>
        </p:nvGraphicFramePr>
        <p:xfrm>
          <a:off x="290385" y="1004733"/>
          <a:ext cx="8267208" cy="178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0384" y="693455"/>
            <a:ext cx="8682793" cy="25391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доли автоматически зарегистрированных ДТ на вывозимые с таможенной территории ЕАЭС товары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384" y="2836627"/>
            <a:ext cx="8853616" cy="25391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доли автоматически зарегистрированных ДТ на ввозимые на таможенную территорию ЕАЭС товары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222724" y="4970525"/>
            <a:ext cx="405931" cy="172979"/>
          </a:xfrm>
        </p:spPr>
        <p:txBody>
          <a:bodyPr/>
          <a:lstStyle/>
          <a:p>
            <a:r>
              <a:rPr lang="ru-RU" sz="1200" dirty="0" smtClean="0"/>
              <a:t>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07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6176"/>
            <a:ext cx="7515225" cy="498589"/>
          </a:xfrm>
        </p:spPr>
        <p:txBody>
          <a:bodyPr>
            <a:noAutofit/>
          </a:bodyPr>
          <a:lstStyle/>
          <a:p>
            <a:pPr algn="just"/>
            <a:r>
              <a:rPr lang="ru-RU" sz="1650" b="1" dirty="0" smtClean="0"/>
              <a:t>результаты применения технологии автоматического выпуска товарных партий в регионе деятельности Приволжского таможенного управления</a:t>
            </a:r>
            <a:endParaRPr lang="ru-RU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4843" y="594763"/>
            <a:ext cx="5239552" cy="451300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>
              <a:solidFill>
                <a:srgbClr val="5B9BD5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258600" y="2832837"/>
            <a:ext cx="5239552" cy="451300"/>
          </a:xfrm>
          <a:prstGeom prst="rect">
            <a:avLst/>
          </a:prstGeom>
        </p:spPr>
        <p:txBody>
          <a:bodyPr lIns="68574" tIns="34289" rIns="68574" bIns="34289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ru-RU" sz="1200" dirty="0">
              <a:solidFill>
                <a:srgbClr val="5B9BD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747" y="693455"/>
            <a:ext cx="8112212" cy="43858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доли автоматически выпускаемых вывозимых с таможенной территории ЕАЭС товарных партий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455" y="2705881"/>
            <a:ext cx="8371703" cy="43858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доли автоматически выпущенных ввозимых на таможенную территорию ЕАЭС товарных партий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88813867"/>
              </p:ext>
            </p:extLst>
          </p:nvPr>
        </p:nvGraphicFramePr>
        <p:xfrm>
          <a:off x="298453" y="947369"/>
          <a:ext cx="8442938" cy="173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47056223"/>
              </p:ext>
            </p:extLst>
          </p:nvPr>
        </p:nvGraphicFramePr>
        <p:xfrm>
          <a:off x="595017" y="2959801"/>
          <a:ext cx="8075141" cy="182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222724" y="4970525"/>
            <a:ext cx="405931" cy="172979"/>
          </a:xfrm>
        </p:spPr>
        <p:txBody>
          <a:bodyPr/>
          <a:lstStyle/>
          <a:p>
            <a:r>
              <a:rPr lang="ru-RU" sz="1200" dirty="0" smtClean="0"/>
              <a:t>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2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209" y="1517715"/>
            <a:ext cx="8772212" cy="33842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 smtClean="0"/>
              <a:t>Приволжское таможенное управление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/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выступление </a:t>
            </a:r>
            <a:r>
              <a:rPr lang="ru-RU" sz="2000" dirty="0"/>
              <a:t>заместителя начальника отдела таможенных процедур и таможенного контроля Службы организации таможенного контроля </a:t>
            </a:r>
            <a:br>
              <a:rPr lang="ru-RU" sz="2000" dirty="0"/>
            </a:br>
            <a:r>
              <a:rPr lang="ru-RU" sz="2000" dirty="0"/>
              <a:t>Приволжского таможенного управления</a:t>
            </a:r>
            <a:br>
              <a:rPr lang="ru-RU" sz="2000" dirty="0"/>
            </a:br>
            <a:r>
              <a:rPr lang="ru-RU" sz="2000" dirty="0"/>
              <a:t>И.В. ГАЙНИТДИНОВА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                                           </a:t>
            </a:r>
            <a:br>
              <a:rPr lang="ru-RU" sz="20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87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Фирменные цвета ФТС 1">
    <a:dk1>
      <a:srgbClr val="000000"/>
    </a:dk1>
    <a:lt1>
      <a:srgbClr val="E3E3E3"/>
    </a:lt1>
    <a:dk2>
      <a:srgbClr val="000000"/>
    </a:dk2>
    <a:lt2>
      <a:srgbClr val="F1F1F1"/>
    </a:lt2>
    <a:accent1>
      <a:srgbClr val="1D6846"/>
    </a:accent1>
    <a:accent2>
      <a:srgbClr val="FFC81E"/>
    </a:accent2>
    <a:accent3>
      <a:srgbClr val="008D78"/>
    </a:accent3>
    <a:accent4>
      <a:srgbClr val="F8EA7B"/>
    </a:accent4>
    <a:accent5>
      <a:srgbClr val="B3D2C8"/>
    </a:accent5>
    <a:accent6>
      <a:srgbClr val="1C683F"/>
    </a:accent6>
    <a:hlink>
      <a:srgbClr val="3CB396"/>
    </a:hlink>
    <a:folHlink>
      <a:srgbClr val="0A505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Фирменные цвета ФТС 1">
    <a:dk1>
      <a:srgbClr val="000000"/>
    </a:dk1>
    <a:lt1>
      <a:srgbClr val="E3E3E3"/>
    </a:lt1>
    <a:dk2>
      <a:srgbClr val="000000"/>
    </a:dk2>
    <a:lt2>
      <a:srgbClr val="F1F1F1"/>
    </a:lt2>
    <a:accent1>
      <a:srgbClr val="1D6846"/>
    </a:accent1>
    <a:accent2>
      <a:srgbClr val="FFC81E"/>
    </a:accent2>
    <a:accent3>
      <a:srgbClr val="008D78"/>
    </a:accent3>
    <a:accent4>
      <a:srgbClr val="F8EA7B"/>
    </a:accent4>
    <a:accent5>
      <a:srgbClr val="B3D2C8"/>
    </a:accent5>
    <a:accent6>
      <a:srgbClr val="1C683F"/>
    </a:accent6>
    <a:hlink>
      <a:srgbClr val="3CB396"/>
    </a:hlink>
    <a:folHlink>
      <a:srgbClr val="0A505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Фирменные цвета ФТС 1">
    <a:dk1>
      <a:srgbClr val="000000"/>
    </a:dk1>
    <a:lt1>
      <a:srgbClr val="E3E3E3"/>
    </a:lt1>
    <a:dk2>
      <a:srgbClr val="000000"/>
    </a:dk2>
    <a:lt2>
      <a:srgbClr val="F1F1F1"/>
    </a:lt2>
    <a:accent1>
      <a:srgbClr val="1D6846"/>
    </a:accent1>
    <a:accent2>
      <a:srgbClr val="FFC81E"/>
    </a:accent2>
    <a:accent3>
      <a:srgbClr val="008D78"/>
    </a:accent3>
    <a:accent4>
      <a:srgbClr val="F8EA7B"/>
    </a:accent4>
    <a:accent5>
      <a:srgbClr val="B3D2C8"/>
    </a:accent5>
    <a:accent6>
      <a:srgbClr val="1C683F"/>
    </a:accent6>
    <a:hlink>
      <a:srgbClr val="3CB396"/>
    </a:hlink>
    <a:folHlink>
      <a:srgbClr val="0A505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Фирменные цвета ФТС 1">
    <a:dk1>
      <a:srgbClr val="000000"/>
    </a:dk1>
    <a:lt1>
      <a:srgbClr val="E3E3E3"/>
    </a:lt1>
    <a:dk2>
      <a:srgbClr val="000000"/>
    </a:dk2>
    <a:lt2>
      <a:srgbClr val="F1F1F1"/>
    </a:lt2>
    <a:accent1>
      <a:srgbClr val="1D6846"/>
    </a:accent1>
    <a:accent2>
      <a:srgbClr val="FFC81E"/>
    </a:accent2>
    <a:accent3>
      <a:srgbClr val="008D78"/>
    </a:accent3>
    <a:accent4>
      <a:srgbClr val="F8EA7B"/>
    </a:accent4>
    <a:accent5>
      <a:srgbClr val="B3D2C8"/>
    </a:accent5>
    <a:accent6>
      <a:srgbClr val="1C683F"/>
    </a:accent6>
    <a:hlink>
      <a:srgbClr val="3CB396"/>
    </a:hlink>
    <a:folHlink>
      <a:srgbClr val="0A505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E0FA5D-02E7-4A6F-9F83-8C7A943ED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FBDA094-713F-4E8E-A510-1D7DFA87E4F7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ФТС</Template>
  <TotalTime>42780</TotalTime>
  <Words>532</Words>
  <Application>Microsoft Office PowerPoint</Application>
  <PresentationFormat>Экран (16:9)</PresentationFormat>
  <Paragraphs>153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ФТС</vt:lpstr>
      <vt:lpstr>Приволжское таможенное управление                                                                                                                                             выступление заместителя начальника отдела таможенных процедур и таможенного контроля Службы организации таможенного контроля  Приволжского таможенного управления И.В. ГАЙНИТДИНОВА                                                                                                                                                         </vt:lpstr>
      <vt:lpstr>Концентрация таможенного декларирования товаров  на Приволжском таможенном посту</vt:lpstr>
      <vt:lpstr>план концентрации таможенного декларирования  товаров отдельной категории в приволжском ЦЭД пэт</vt:lpstr>
      <vt:lpstr>Сроки ВЫПУСКА ТОВАРОВ на цэд</vt:lpstr>
      <vt:lpstr>результаты применения технологии автоматической регистрации деклараций на товары в регионе деятельности Приволжского таможенного управления</vt:lpstr>
      <vt:lpstr>результаты применения технологии автоматического выпуска товарных партий в регионе деятельности Приволжского таможенного управления</vt:lpstr>
      <vt:lpstr>Приволжское таможенное управление              выступление заместителя начальника отдела таможенных процедур и таможенного контроля Службы организации таможенного контроля  Приволжского таможенного управления И.В. ГАЙНИТДИНОВА                                                                                                                                                          </vt:lpstr>
    </vt:vector>
  </TitlesOfParts>
  <Company>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Сигова Елена Петровна</cp:lastModifiedBy>
  <cp:revision>2919</cp:revision>
  <cp:lastPrinted>2020-02-06T05:06:40Z</cp:lastPrinted>
  <dcterms:created xsi:type="dcterms:W3CDTF">2015-02-25T15:20:40Z</dcterms:created>
  <dcterms:modified xsi:type="dcterms:W3CDTF">2020-02-18T06:53:28Z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